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icubik" charset="1" panose="02000503020000020004"/>
      <p:regular r:id="rId13"/>
    </p:embeddedFont>
    <p:embeddedFont>
      <p:font typeface="Open Sauce Bold" charset="1" panose="00000800000000000000"/>
      <p:regular r:id="rId14"/>
    </p:embeddedFont>
    <p:embeddedFont>
      <p:font typeface="Open Sauce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doKhDbI.mp4" Type="http://schemas.microsoft.com/office/2007/relationships/media"/><Relationship Id="rId2" Target="../media/image22.jpeg" Type="http://schemas.openxmlformats.org/officeDocument/2006/relationships/image"/><Relationship Id="rId3" Target="../media/VAGydgBlD4s.mp4" Type="http://schemas.openxmlformats.org/officeDocument/2006/relationships/video"/><Relationship Id="rId4" Target="../media/VAGydgBlD4s.mp4" Type="http://schemas.microsoft.com/office/2007/relationships/media"/><Relationship Id="rId5" Target="../media/image23.jpeg" Type="http://schemas.openxmlformats.org/officeDocument/2006/relationships/image"/><Relationship Id="rId6" Target="../media/VAGydg4DZT0.mp4" Type="http://schemas.openxmlformats.org/officeDocument/2006/relationships/video"/><Relationship Id="rId7" Target="../media/VAGydg4DZT0.mp4" Type="http://schemas.microsoft.com/office/2007/relationships/media"/><Relationship Id="rId8" Target="../media/image24.jpeg" Type="http://schemas.openxmlformats.org/officeDocument/2006/relationships/image"/><Relationship Id="rId9" Target="../media/VAGydoKhDbI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060" y="6172200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21805"/>
            <a:ext cx="4193725" cy="2403578"/>
          </a:xfrm>
          <a:custGeom>
            <a:avLst/>
            <a:gdLst/>
            <a:ahLst/>
            <a:cxnLst/>
            <a:rect r="r" b="b" t="t" l="l"/>
            <a:pathLst>
              <a:path h="2403578" w="4193725">
                <a:moveTo>
                  <a:pt x="0" y="0"/>
                </a:moveTo>
                <a:lnTo>
                  <a:pt x="4193725" y="0"/>
                </a:lnTo>
                <a:lnTo>
                  <a:pt x="4193725" y="2403578"/>
                </a:lnTo>
                <a:lnTo>
                  <a:pt x="0" y="240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578248" y="5845642"/>
            <a:ext cx="486447" cy="47625"/>
            <a:chOff x="0" y="0"/>
            <a:chExt cx="128118" cy="12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118" cy="12543"/>
            </a:xfrm>
            <a:custGeom>
              <a:avLst/>
              <a:gdLst/>
              <a:ahLst/>
              <a:cxnLst/>
              <a:rect r="r" b="b" t="t" l="l"/>
              <a:pathLst>
                <a:path h="12543" w="128118">
                  <a:moveTo>
                    <a:pt x="0" y="0"/>
                  </a:moveTo>
                  <a:lnTo>
                    <a:pt x="128118" y="0"/>
                  </a:lnTo>
                  <a:lnTo>
                    <a:pt x="12811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D9D7E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8118" cy="4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984357" y="5893267"/>
            <a:ext cx="3460968" cy="1983608"/>
          </a:xfrm>
          <a:custGeom>
            <a:avLst/>
            <a:gdLst/>
            <a:ahLst/>
            <a:cxnLst/>
            <a:rect r="r" b="b" t="t" l="l"/>
            <a:pathLst>
              <a:path h="1983608" w="3460968">
                <a:moveTo>
                  <a:pt x="3460968" y="0"/>
                </a:moveTo>
                <a:lnTo>
                  <a:pt x="0" y="0"/>
                </a:lnTo>
                <a:lnTo>
                  <a:pt x="0" y="1983608"/>
                </a:lnTo>
                <a:lnTo>
                  <a:pt x="3460968" y="1983608"/>
                </a:lnTo>
                <a:lnTo>
                  <a:pt x="34609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9633" y="0"/>
            <a:ext cx="7854280" cy="10428822"/>
          </a:xfrm>
          <a:custGeom>
            <a:avLst/>
            <a:gdLst/>
            <a:ahLst/>
            <a:cxnLst/>
            <a:rect r="r" b="b" t="t" l="l"/>
            <a:pathLst>
              <a:path h="10428822" w="7854280">
                <a:moveTo>
                  <a:pt x="0" y="0"/>
                </a:moveTo>
                <a:lnTo>
                  <a:pt x="7854280" y="0"/>
                </a:lnTo>
                <a:lnTo>
                  <a:pt x="7854280" y="10428822"/>
                </a:lnTo>
                <a:lnTo>
                  <a:pt x="0" y="10428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95" t="0" r="-468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6415908" y="5121805"/>
            <a:ext cx="4193725" cy="2403578"/>
          </a:xfrm>
          <a:custGeom>
            <a:avLst/>
            <a:gdLst/>
            <a:ahLst/>
            <a:cxnLst/>
            <a:rect r="r" b="b" t="t" l="l"/>
            <a:pathLst>
              <a:path h="2403578" w="4193725">
                <a:moveTo>
                  <a:pt x="0" y="0"/>
                </a:moveTo>
                <a:lnTo>
                  <a:pt x="4193725" y="0"/>
                </a:lnTo>
                <a:lnTo>
                  <a:pt x="4193725" y="2403578"/>
                </a:lnTo>
                <a:lnTo>
                  <a:pt x="0" y="240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3885" y="3729110"/>
            <a:ext cx="6927540" cy="5188968"/>
          </a:xfrm>
          <a:custGeom>
            <a:avLst/>
            <a:gdLst/>
            <a:ahLst/>
            <a:cxnLst/>
            <a:rect r="r" b="b" t="t" l="l"/>
            <a:pathLst>
              <a:path h="5188968" w="6927540">
                <a:moveTo>
                  <a:pt x="0" y="0"/>
                </a:moveTo>
                <a:lnTo>
                  <a:pt x="6927540" y="0"/>
                </a:lnTo>
                <a:lnTo>
                  <a:pt x="6927540" y="5188968"/>
                </a:lnTo>
                <a:lnTo>
                  <a:pt x="0" y="5188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94323" y="332008"/>
            <a:ext cx="11003956" cy="305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6"/>
              </a:lnSpc>
              <a:spcBef>
                <a:spcPct val="0"/>
              </a:spcBef>
            </a:pPr>
            <a:r>
              <a:rPr lang="en-US" sz="8775">
                <a:solidFill>
                  <a:srgbClr val="D9D7E0"/>
                </a:solidFill>
                <a:latin typeface="Bicubik"/>
                <a:ea typeface="Bicubik"/>
                <a:cs typeface="Bicubik"/>
                <a:sym typeface="Bicubik"/>
              </a:rPr>
              <a:t> KARATE : A WAY OF LIFE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01575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40719"/>
            <a:ext cx="9736940" cy="6508308"/>
            <a:chOff x="0" y="0"/>
            <a:chExt cx="2564461" cy="1714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4461" cy="1714122"/>
            </a:xfrm>
            <a:custGeom>
              <a:avLst/>
              <a:gdLst/>
              <a:ahLst/>
              <a:cxnLst/>
              <a:rect r="r" b="b" t="t" l="l"/>
              <a:pathLst>
                <a:path h="1714122" w="2564461">
                  <a:moveTo>
                    <a:pt x="0" y="0"/>
                  </a:moveTo>
                  <a:lnTo>
                    <a:pt x="2564461" y="0"/>
                  </a:lnTo>
                  <a:lnTo>
                    <a:pt x="2564461" y="1714122"/>
                  </a:lnTo>
                  <a:lnTo>
                    <a:pt x="0" y="1714122"/>
                  </a:lnTo>
                  <a:close/>
                </a:path>
              </a:pathLst>
            </a:custGeom>
            <a:solidFill>
              <a:srgbClr val="131119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564461" cy="174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5400000">
            <a:off x="9271154" y="3586090"/>
            <a:ext cx="8458890" cy="4848101"/>
          </a:xfrm>
          <a:custGeom>
            <a:avLst/>
            <a:gdLst/>
            <a:ahLst/>
            <a:cxnLst/>
            <a:rect r="r" b="b" t="t" l="l"/>
            <a:pathLst>
              <a:path h="4848101" w="8458890">
                <a:moveTo>
                  <a:pt x="8458890" y="0"/>
                </a:moveTo>
                <a:lnTo>
                  <a:pt x="0" y="0"/>
                </a:lnTo>
                <a:lnTo>
                  <a:pt x="0" y="4848101"/>
                </a:lnTo>
                <a:lnTo>
                  <a:pt x="8458890" y="4848101"/>
                </a:lnTo>
                <a:lnTo>
                  <a:pt x="84588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9765" r="-20490" b="-4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4836" y="-24172"/>
            <a:ext cx="5454986" cy="10263757"/>
          </a:xfrm>
          <a:custGeom>
            <a:avLst/>
            <a:gdLst/>
            <a:ahLst/>
            <a:cxnLst/>
            <a:rect r="r" b="b" t="t" l="l"/>
            <a:pathLst>
              <a:path h="10263757" w="5454986">
                <a:moveTo>
                  <a:pt x="0" y="0"/>
                </a:moveTo>
                <a:lnTo>
                  <a:pt x="5454986" y="0"/>
                </a:lnTo>
                <a:lnTo>
                  <a:pt x="5454986" y="10263757"/>
                </a:lnTo>
                <a:lnTo>
                  <a:pt x="0" y="10263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44" t="0" r="-11383" b="-742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60225"/>
            <a:ext cx="9275138" cy="79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832">
                <a:solidFill>
                  <a:srgbClr val="D9D7E0"/>
                </a:solidFill>
                <a:latin typeface="Bicubik"/>
                <a:ea typeface="Bicubik"/>
                <a:cs typeface="Bicubik"/>
                <a:sym typeface="Bicubik"/>
              </a:rPr>
              <a:t>WHAT IS KARATE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0476" y="2306875"/>
            <a:ext cx="5468369" cy="66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 spc="-77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Art Of Empty Hand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0677" y="3032443"/>
            <a:ext cx="6809986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b="true" sz="3399" spc="-67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Using the body as a weapon without any arms.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0476" y="4289109"/>
            <a:ext cx="5468369" cy="66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 spc="-77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Defensive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7341" y="4898709"/>
            <a:ext cx="6983323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b="true" sz="3399" spc="-67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science of responding to an attack.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0476" y="5987718"/>
            <a:ext cx="5468369" cy="66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 spc="-77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Life Philosophy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7341" y="6736385"/>
            <a:ext cx="8143160" cy="178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0" indent="-367025" lvl="1">
              <a:lnSpc>
                <a:spcPts val="4759"/>
              </a:lnSpc>
              <a:buFont typeface="Arial"/>
              <a:buChar char="•"/>
            </a:pPr>
            <a:r>
              <a:rPr lang="en-US" b="true" sz="3399" spc="-67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 teaches respect, honor, discipline and constant self improvement.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70080"/>
            <a:ext cx="6810663" cy="3903441"/>
          </a:xfrm>
          <a:custGeom>
            <a:avLst/>
            <a:gdLst/>
            <a:ahLst/>
            <a:cxnLst/>
            <a:rect r="r" b="b" t="t" l="l"/>
            <a:pathLst>
              <a:path h="3903441" w="6810663">
                <a:moveTo>
                  <a:pt x="0" y="0"/>
                </a:moveTo>
                <a:lnTo>
                  <a:pt x="6810663" y="0"/>
                </a:lnTo>
                <a:lnTo>
                  <a:pt x="6810663" y="3903441"/>
                </a:lnTo>
                <a:lnTo>
                  <a:pt x="0" y="3903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9559" y="5818426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30336" y="6370080"/>
            <a:ext cx="486447" cy="47625"/>
            <a:chOff x="0" y="0"/>
            <a:chExt cx="128118" cy="12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118" cy="12543"/>
            </a:xfrm>
            <a:custGeom>
              <a:avLst/>
              <a:gdLst/>
              <a:ahLst/>
              <a:cxnLst/>
              <a:rect r="r" b="b" t="t" l="l"/>
              <a:pathLst>
                <a:path h="12543" w="128118">
                  <a:moveTo>
                    <a:pt x="0" y="0"/>
                  </a:moveTo>
                  <a:lnTo>
                    <a:pt x="128118" y="0"/>
                  </a:lnTo>
                  <a:lnTo>
                    <a:pt x="12811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D9D7E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8118" cy="4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23009" y="8920837"/>
            <a:ext cx="674926" cy="674926"/>
          </a:xfrm>
          <a:custGeom>
            <a:avLst/>
            <a:gdLst/>
            <a:ahLst/>
            <a:cxnLst/>
            <a:rect r="r" b="b" t="t" l="l"/>
            <a:pathLst>
              <a:path h="674926" w="674926">
                <a:moveTo>
                  <a:pt x="0" y="0"/>
                </a:moveTo>
                <a:lnTo>
                  <a:pt x="674926" y="0"/>
                </a:lnTo>
                <a:lnTo>
                  <a:pt x="674926" y="674926"/>
                </a:lnTo>
                <a:lnTo>
                  <a:pt x="0" y="6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02946" y="1569286"/>
            <a:ext cx="9969654" cy="5239859"/>
            <a:chOff x="0" y="0"/>
            <a:chExt cx="2625753" cy="1380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5753" cy="1380045"/>
            </a:xfrm>
            <a:custGeom>
              <a:avLst/>
              <a:gdLst/>
              <a:ahLst/>
              <a:cxnLst/>
              <a:rect r="r" b="b" t="t" l="l"/>
              <a:pathLst>
                <a:path h="1380045" w="2625753">
                  <a:moveTo>
                    <a:pt x="0" y="0"/>
                  </a:moveTo>
                  <a:lnTo>
                    <a:pt x="2625753" y="0"/>
                  </a:lnTo>
                  <a:lnTo>
                    <a:pt x="2625753" y="1380045"/>
                  </a:lnTo>
                  <a:lnTo>
                    <a:pt x="0" y="1380045"/>
                  </a:lnTo>
                  <a:close/>
                </a:path>
              </a:pathLst>
            </a:custGeom>
            <a:solidFill>
              <a:srgbClr val="131119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625753" cy="1408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1936481"/>
            <a:ext cx="3056595" cy="4433599"/>
          </a:xfrm>
          <a:custGeom>
            <a:avLst/>
            <a:gdLst/>
            <a:ahLst/>
            <a:cxnLst/>
            <a:rect r="r" b="b" t="t" l="l"/>
            <a:pathLst>
              <a:path h="4433599" w="3056595">
                <a:moveTo>
                  <a:pt x="0" y="0"/>
                </a:moveTo>
                <a:lnTo>
                  <a:pt x="3056595" y="0"/>
                </a:lnTo>
                <a:lnTo>
                  <a:pt x="3056595" y="4433599"/>
                </a:lnTo>
                <a:lnTo>
                  <a:pt x="0" y="4433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25" r="-3114" b="-404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087152"/>
            <a:ext cx="4801852" cy="3165558"/>
          </a:xfrm>
          <a:custGeom>
            <a:avLst/>
            <a:gdLst/>
            <a:ahLst/>
            <a:cxnLst/>
            <a:rect r="r" b="b" t="t" l="l"/>
            <a:pathLst>
              <a:path h="3165558" w="4801852">
                <a:moveTo>
                  <a:pt x="0" y="0"/>
                </a:moveTo>
                <a:lnTo>
                  <a:pt x="4801852" y="0"/>
                </a:lnTo>
                <a:lnTo>
                  <a:pt x="4801852" y="3165557"/>
                </a:lnTo>
                <a:lnTo>
                  <a:pt x="0" y="3165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760" r="0" b="-476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81463" y="7187003"/>
            <a:ext cx="4716472" cy="3065707"/>
          </a:xfrm>
          <a:custGeom>
            <a:avLst/>
            <a:gdLst/>
            <a:ahLst/>
            <a:cxnLst/>
            <a:rect r="r" b="b" t="t" l="l"/>
            <a:pathLst>
              <a:path h="3065707" w="4716472">
                <a:moveTo>
                  <a:pt x="0" y="0"/>
                </a:moveTo>
                <a:lnTo>
                  <a:pt x="4716472" y="0"/>
                </a:lnTo>
                <a:lnTo>
                  <a:pt x="4716472" y="3065706"/>
                </a:lnTo>
                <a:lnTo>
                  <a:pt x="0" y="3065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88072" y="1869806"/>
            <a:ext cx="8959475" cy="579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4"/>
              </a:lnSpc>
            </a:pPr>
            <a:r>
              <a:rPr lang="en-US" sz="3346" spc="-66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Origin</a:t>
            </a:r>
          </a:p>
          <a:p>
            <a:pPr algn="l" marL="722431" indent="-361216" lvl="1">
              <a:lnSpc>
                <a:spcPts val="4684"/>
              </a:lnSpc>
              <a:buFont typeface="Arial"/>
              <a:buChar char="•"/>
            </a:pPr>
            <a:r>
              <a:rPr lang="en-US" b="true" sz="3346" spc="-66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island of Okinawa, Japan.</a:t>
            </a:r>
          </a:p>
          <a:p>
            <a:pPr algn="l">
              <a:lnSpc>
                <a:spcPts val="4684"/>
              </a:lnSpc>
            </a:pPr>
            <a:r>
              <a:rPr lang="en-US" sz="3346" spc="-66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Development </a:t>
            </a:r>
          </a:p>
          <a:p>
            <a:pPr algn="l" marL="722431" indent="-361216" lvl="1">
              <a:lnSpc>
                <a:spcPts val="4684"/>
              </a:lnSpc>
              <a:buFont typeface="Arial"/>
              <a:buChar char="•"/>
            </a:pPr>
            <a:r>
              <a:rPr lang="en-US" b="true" sz="3346" spc="-66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blend of traditional Japanese martial arts and native Okinawan fighting styles.</a:t>
            </a:r>
          </a:p>
          <a:p>
            <a:pPr algn="l">
              <a:lnSpc>
                <a:spcPts val="4684"/>
              </a:lnSpc>
            </a:pPr>
            <a:r>
              <a:rPr lang="en-US" sz="3346" spc="-66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Global Spread </a:t>
            </a:r>
          </a:p>
          <a:p>
            <a:pPr algn="l" marL="722431" indent="-361216" lvl="1">
              <a:lnSpc>
                <a:spcPts val="4684"/>
              </a:lnSpc>
              <a:buFont typeface="Arial"/>
              <a:buChar char="•"/>
            </a:pPr>
            <a:r>
              <a:rPr lang="en-US" b="true" sz="3346" spc="-66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Spread worldwide from Japan in the 20th century.</a:t>
            </a:r>
          </a:p>
          <a:p>
            <a:pPr algn="l">
              <a:lnSpc>
                <a:spcPts val="4684"/>
              </a:lnSpc>
            </a:pPr>
          </a:p>
          <a:p>
            <a:pPr algn="l">
              <a:lnSpc>
                <a:spcPts val="391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78556" y="611939"/>
            <a:ext cx="10524180" cy="95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4"/>
              </a:lnSpc>
            </a:pPr>
            <a:r>
              <a:rPr lang="en-US" sz="7104">
                <a:solidFill>
                  <a:srgbClr val="D9D7E0"/>
                </a:solidFill>
                <a:latin typeface="Bicubik"/>
                <a:ea typeface="Bicubik"/>
                <a:cs typeface="Bicubik"/>
                <a:sym typeface="Bicubik"/>
              </a:rPr>
              <a:t>ORIGIN AND HISTORY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86220" y="2975033"/>
            <a:ext cx="4024443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E9E9E9"/>
                </a:solidFill>
                <a:latin typeface="Open Sauce"/>
                <a:ea typeface="Open Sauce"/>
                <a:cs typeface="Open Sauce"/>
                <a:sym typeface="Open Sauce"/>
              </a:rPr>
              <a:t>Chōmo Hanashiro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E9E9E9"/>
                </a:solidFill>
                <a:latin typeface="Open Sauce"/>
                <a:ea typeface="Open Sauce"/>
                <a:cs typeface="Open Sauce"/>
                <a:sym typeface="Open Sauce"/>
              </a:rPr>
              <a:t>an Okinawan karate master c. 1938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55687" y="8520152"/>
            <a:ext cx="390995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Karate training in front of Shuri Castle in Naha (1938)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55085" y="8520152"/>
            <a:ext cx="378420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Karate in Naha before the war (before 1946)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60" y="6374790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451023"/>
            <a:ext cx="8965988" cy="5138738"/>
          </a:xfrm>
          <a:custGeom>
            <a:avLst/>
            <a:gdLst/>
            <a:ahLst/>
            <a:cxnLst/>
            <a:rect r="r" b="b" t="t" l="l"/>
            <a:pathLst>
              <a:path h="5138738" w="8965988">
                <a:moveTo>
                  <a:pt x="0" y="0"/>
                </a:moveTo>
                <a:lnTo>
                  <a:pt x="8965988" y="0"/>
                </a:lnTo>
                <a:lnTo>
                  <a:pt x="8965988" y="5138738"/>
                </a:lnTo>
                <a:lnTo>
                  <a:pt x="0" y="5138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232560"/>
            <a:ext cx="5826494" cy="4103585"/>
          </a:xfrm>
          <a:custGeom>
            <a:avLst/>
            <a:gdLst/>
            <a:ahLst/>
            <a:cxnLst/>
            <a:rect r="r" b="b" t="t" l="l"/>
            <a:pathLst>
              <a:path h="4103585" w="5826494">
                <a:moveTo>
                  <a:pt x="0" y="0"/>
                </a:moveTo>
                <a:lnTo>
                  <a:pt x="5826494" y="0"/>
                </a:lnTo>
                <a:lnTo>
                  <a:pt x="5826494" y="4103585"/>
                </a:lnTo>
                <a:lnTo>
                  <a:pt x="0" y="410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5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4311" y="8921572"/>
            <a:ext cx="673457" cy="673457"/>
          </a:xfrm>
          <a:custGeom>
            <a:avLst/>
            <a:gdLst/>
            <a:ahLst/>
            <a:cxnLst/>
            <a:rect r="r" b="b" t="t" l="l"/>
            <a:pathLst>
              <a:path h="673457" w="673457">
                <a:moveTo>
                  <a:pt x="0" y="0"/>
                </a:moveTo>
                <a:lnTo>
                  <a:pt x="673457" y="0"/>
                </a:lnTo>
                <a:lnTo>
                  <a:pt x="673457" y="673456"/>
                </a:lnTo>
                <a:lnTo>
                  <a:pt x="0" y="67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0057" y="-98006"/>
            <a:ext cx="6586698" cy="3688551"/>
          </a:xfrm>
          <a:custGeom>
            <a:avLst/>
            <a:gdLst/>
            <a:ahLst/>
            <a:cxnLst/>
            <a:rect r="r" b="b" t="t" l="l"/>
            <a:pathLst>
              <a:path h="3688551" w="6586698">
                <a:moveTo>
                  <a:pt x="0" y="0"/>
                </a:moveTo>
                <a:lnTo>
                  <a:pt x="6586698" y="0"/>
                </a:lnTo>
                <a:lnTo>
                  <a:pt x="6586698" y="3688551"/>
                </a:lnTo>
                <a:lnTo>
                  <a:pt x="0" y="3688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1348" y="3983444"/>
            <a:ext cx="8662652" cy="277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8"/>
              </a:lnSpc>
            </a:pPr>
            <a:r>
              <a:rPr lang="en-US" sz="7138">
                <a:solidFill>
                  <a:srgbClr val="D9D7E0"/>
                </a:solidFill>
                <a:latin typeface="Bicubik"/>
                <a:ea typeface="Bicubik"/>
                <a:cs typeface="Bicubik"/>
                <a:sym typeface="Bicubik"/>
              </a:rPr>
              <a:t>THE HEART OF KARATE</a:t>
            </a:r>
          </a:p>
          <a:p>
            <a:pPr algn="l">
              <a:lnSpc>
                <a:spcPts val="713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659753" y="349170"/>
            <a:ext cx="9391208" cy="6598787"/>
            <a:chOff x="0" y="0"/>
            <a:chExt cx="2473405" cy="17379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73405" cy="1737952"/>
            </a:xfrm>
            <a:custGeom>
              <a:avLst/>
              <a:gdLst/>
              <a:ahLst/>
              <a:cxnLst/>
              <a:rect r="r" b="b" t="t" l="l"/>
              <a:pathLst>
                <a:path h="1737952" w="2473405">
                  <a:moveTo>
                    <a:pt x="0" y="0"/>
                  </a:moveTo>
                  <a:lnTo>
                    <a:pt x="2473405" y="0"/>
                  </a:lnTo>
                  <a:lnTo>
                    <a:pt x="2473405" y="1737952"/>
                  </a:lnTo>
                  <a:lnTo>
                    <a:pt x="0" y="1737952"/>
                  </a:lnTo>
                  <a:close/>
                </a:path>
              </a:pathLst>
            </a:custGeom>
            <a:solidFill>
              <a:srgbClr val="131119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473405" cy="1766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965988" y="435533"/>
            <a:ext cx="8706587" cy="678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2"/>
              </a:lnSpc>
            </a:pPr>
            <a:r>
              <a:rPr lang="en-US" sz="3251" spc="-65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Kihon (Basics)</a:t>
            </a:r>
          </a:p>
          <a:p>
            <a:pPr algn="l" marL="702040" indent="-351020" lvl="1">
              <a:lnSpc>
                <a:spcPts val="4552"/>
              </a:lnSpc>
              <a:buFont typeface="Arial"/>
              <a:buChar char="•"/>
            </a:pPr>
            <a:r>
              <a:rPr lang="en-US" b="true" sz="3251" spc="-65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</a:t>
            </a:r>
            <a:r>
              <a:rPr lang="en-US" b="true" sz="3251" spc="-65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rilling stanc</a:t>
            </a:r>
            <a:r>
              <a:rPr lang="en-US" b="true" sz="3251" spc="-65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es, strikes, and blocks.</a:t>
            </a:r>
          </a:p>
          <a:p>
            <a:pPr algn="l">
              <a:lnSpc>
                <a:spcPts val="4552"/>
              </a:lnSpc>
            </a:pPr>
          </a:p>
          <a:p>
            <a:pPr algn="l">
              <a:lnSpc>
                <a:spcPts val="4552"/>
              </a:lnSpc>
            </a:pPr>
            <a:r>
              <a:rPr lang="en-US" sz="3251" spc="-65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3251" spc="-65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Kata (F</a:t>
            </a:r>
            <a:r>
              <a:rPr lang="en-US" sz="3251" spc="-65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orms) </a:t>
            </a:r>
          </a:p>
          <a:p>
            <a:pPr algn="l" marL="702040" indent="-351020" lvl="1">
              <a:lnSpc>
                <a:spcPts val="4552"/>
              </a:lnSpc>
              <a:buFont typeface="Arial"/>
              <a:buChar char="•"/>
            </a:pPr>
            <a:r>
              <a:rPr lang="en-US" b="true" sz="3251" spc="-65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pre-arranged sequence of offensive and defensive techniques. Often called a "imaginary fight".</a:t>
            </a:r>
          </a:p>
          <a:p>
            <a:pPr algn="l">
              <a:lnSpc>
                <a:spcPts val="4552"/>
              </a:lnSpc>
            </a:pPr>
          </a:p>
          <a:p>
            <a:pPr algn="l">
              <a:lnSpc>
                <a:spcPts val="4552"/>
              </a:lnSpc>
            </a:pPr>
            <a:r>
              <a:rPr lang="en-US" sz="3251" spc="-65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Kumite</a:t>
            </a:r>
            <a:r>
              <a:rPr lang="en-US" sz="3251" spc="-65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(Sparring)</a:t>
            </a:r>
          </a:p>
          <a:p>
            <a:pPr algn="l" marL="702040" indent="-351020" lvl="1">
              <a:lnSpc>
                <a:spcPts val="4552"/>
              </a:lnSpc>
              <a:buFont typeface="Arial"/>
              <a:buChar char="•"/>
            </a:pPr>
            <a:r>
              <a:rPr lang="en-US" b="true" sz="3251" spc="-65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</a:t>
            </a:r>
            <a:r>
              <a:rPr lang="en-US" b="true" sz="3251" spc="-65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racticing with a partner in a controlled environment.</a:t>
            </a:r>
          </a:p>
          <a:p>
            <a:pPr algn="l">
              <a:lnSpc>
                <a:spcPts val="3800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868966" y="6490012"/>
            <a:ext cx="5181995" cy="3796988"/>
          </a:xfrm>
          <a:custGeom>
            <a:avLst/>
            <a:gdLst/>
            <a:ahLst/>
            <a:cxnLst/>
            <a:rect r="r" b="b" t="t" l="l"/>
            <a:pathLst>
              <a:path h="3796988" w="5181995">
                <a:moveTo>
                  <a:pt x="0" y="0"/>
                </a:moveTo>
                <a:lnTo>
                  <a:pt x="5181995" y="0"/>
                </a:lnTo>
                <a:lnTo>
                  <a:pt x="5181995" y="3796988"/>
                </a:lnTo>
                <a:lnTo>
                  <a:pt x="0" y="3796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263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222640" y="6104309"/>
            <a:ext cx="7297894" cy="4182691"/>
          </a:xfrm>
          <a:custGeom>
            <a:avLst/>
            <a:gdLst/>
            <a:ahLst/>
            <a:cxnLst/>
            <a:rect r="r" b="b" t="t" l="l"/>
            <a:pathLst>
              <a:path h="4182691" w="7297894">
                <a:moveTo>
                  <a:pt x="7297894" y="0"/>
                </a:moveTo>
                <a:lnTo>
                  <a:pt x="0" y="0"/>
                </a:lnTo>
                <a:lnTo>
                  <a:pt x="0" y="4182691"/>
                </a:lnTo>
                <a:lnTo>
                  <a:pt x="7297894" y="4182691"/>
                </a:lnTo>
                <a:lnTo>
                  <a:pt x="72978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8418" y="777697"/>
            <a:ext cx="9842117" cy="9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2"/>
              </a:lnSpc>
            </a:pPr>
            <a:r>
              <a:rPr lang="en-US" sz="7292">
                <a:solidFill>
                  <a:srgbClr val="D9D7E0"/>
                </a:solidFill>
                <a:latin typeface="Bicubik"/>
                <a:ea typeface="Bicubik"/>
                <a:cs typeface="Bicubik"/>
                <a:sym typeface="Bicubik"/>
              </a:rPr>
              <a:t>WHAT YOU GAIN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1723805" y="5496119"/>
            <a:ext cx="6564195" cy="3762181"/>
          </a:xfrm>
          <a:custGeom>
            <a:avLst/>
            <a:gdLst/>
            <a:ahLst/>
            <a:cxnLst/>
            <a:rect r="r" b="b" t="t" l="l"/>
            <a:pathLst>
              <a:path h="3762181" w="6564195">
                <a:moveTo>
                  <a:pt x="6564195" y="0"/>
                </a:moveTo>
                <a:lnTo>
                  <a:pt x="0" y="0"/>
                </a:lnTo>
                <a:lnTo>
                  <a:pt x="0" y="3762181"/>
                </a:lnTo>
                <a:lnTo>
                  <a:pt x="6564195" y="3762181"/>
                </a:lnTo>
                <a:lnTo>
                  <a:pt x="6564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0534" y="0"/>
            <a:ext cx="7767466" cy="10524591"/>
          </a:xfrm>
          <a:custGeom>
            <a:avLst/>
            <a:gdLst/>
            <a:ahLst/>
            <a:cxnLst/>
            <a:rect r="r" b="b" t="t" l="l"/>
            <a:pathLst>
              <a:path h="10524591" w="7767466">
                <a:moveTo>
                  <a:pt x="0" y="0"/>
                </a:moveTo>
                <a:lnTo>
                  <a:pt x="7767466" y="0"/>
                </a:lnTo>
                <a:lnTo>
                  <a:pt x="7767466" y="10524591"/>
                </a:lnTo>
                <a:lnTo>
                  <a:pt x="0" y="10524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7" t="-6870" r="0" b="-6196"/>
            </a:stretch>
          </a:blipFill>
          <a:ln w="5429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71756" y="1917429"/>
            <a:ext cx="9548778" cy="7139028"/>
            <a:chOff x="0" y="0"/>
            <a:chExt cx="2514905" cy="1880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4905" cy="1880238"/>
            </a:xfrm>
            <a:custGeom>
              <a:avLst/>
              <a:gdLst/>
              <a:ahLst/>
              <a:cxnLst/>
              <a:rect r="r" b="b" t="t" l="l"/>
              <a:pathLst>
                <a:path h="1880238" w="2514905">
                  <a:moveTo>
                    <a:pt x="0" y="0"/>
                  </a:moveTo>
                  <a:lnTo>
                    <a:pt x="2514905" y="0"/>
                  </a:lnTo>
                  <a:lnTo>
                    <a:pt x="2514905" y="1880238"/>
                  </a:lnTo>
                  <a:lnTo>
                    <a:pt x="0" y="1880238"/>
                  </a:lnTo>
                  <a:close/>
                </a:path>
              </a:pathLst>
            </a:custGeom>
            <a:solidFill>
              <a:srgbClr val="131119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14905" cy="1908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985814"/>
            <a:ext cx="7576398" cy="689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1"/>
              </a:lnSpc>
            </a:pPr>
            <a:r>
              <a:rPr lang="en-US" sz="3558" spc="-71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Tangibl</a:t>
            </a:r>
            <a:r>
              <a:rPr lang="en-US" sz="3558" spc="-71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</a:p>
          <a:p>
            <a:pPr algn="l" marL="768292" indent="-384146" lvl="1">
              <a:lnSpc>
                <a:spcPts val="4981"/>
              </a:lnSpc>
              <a:buFont typeface="Arial"/>
              <a:buChar char="•"/>
            </a:pPr>
            <a:r>
              <a:rPr lang="en-US" sz="3558" spc="-71">
                <a:solidFill>
                  <a:srgbClr val="D9D7E0"/>
                </a:solidFill>
                <a:latin typeface="Open Sauce"/>
                <a:ea typeface="Open Sauce"/>
                <a:cs typeface="Open Sauce"/>
                <a:sym typeface="Open Sauce"/>
              </a:rPr>
              <a:t>Physical safety and self-confidence.</a:t>
            </a:r>
          </a:p>
          <a:p>
            <a:pPr algn="l" marL="768292" indent="-384146" lvl="1">
              <a:lnSpc>
                <a:spcPts val="4981"/>
              </a:lnSpc>
              <a:buFont typeface="Arial"/>
              <a:buChar char="•"/>
            </a:pPr>
            <a:r>
              <a:rPr lang="en-US" sz="3558" spc="-71">
                <a:solidFill>
                  <a:srgbClr val="D9D7E0"/>
                </a:solidFill>
                <a:latin typeface="Open Sauce"/>
                <a:ea typeface="Open Sauce"/>
                <a:cs typeface="Open Sauce"/>
                <a:sym typeface="Open Sauce"/>
              </a:rPr>
              <a:t> A stronger body, better coordination, and reflexes.</a:t>
            </a:r>
          </a:p>
          <a:p>
            <a:pPr algn="l">
              <a:lnSpc>
                <a:spcPts val="4981"/>
              </a:lnSpc>
            </a:pPr>
          </a:p>
          <a:p>
            <a:pPr algn="l">
              <a:lnSpc>
                <a:spcPts val="4981"/>
              </a:lnSpc>
            </a:pPr>
            <a:r>
              <a:rPr lang="en-US" sz="3558" spc="-71" b="true">
                <a:solidFill>
                  <a:srgbClr val="D9D7E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Intangible</a:t>
            </a:r>
          </a:p>
          <a:p>
            <a:pPr algn="l" marL="768292" indent="-384146" lvl="1">
              <a:lnSpc>
                <a:spcPts val="4981"/>
              </a:lnSpc>
              <a:buFont typeface="Arial"/>
              <a:buChar char="•"/>
            </a:pPr>
            <a:r>
              <a:rPr lang="en-US" sz="3558" spc="-71">
                <a:solidFill>
                  <a:srgbClr val="D9D7E0"/>
                </a:solidFill>
                <a:latin typeface="Open Sauce"/>
                <a:ea typeface="Open Sauce"/>
                <a:cs typeface="Open Sauce"/>
                <a:sym typeface="Open Sauce"/>
              </a:rPr>
              <a:t> Mental fortitude, focus, and ambition.</a:t>
            </a:r>
          </a:p>
          <a:p>
            <a:pPr algn="l" marL="767767" indent="-383884" lvl="1">
              <a:lnSpc>
                <a:spcPts val="4978"/>
              </a:lnSpc>
              <a:buFont typeface="Arial"/>
              <a:buChar char="•"/>
            </a:pPr>
            <a:r>
              <a:rPr lang="en-US" sz="3556" spc="-71">
                <a:solidFill>
                  <a:srgbClr val="D9D7E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556" spc="-71">
                <a:solidFill>
                  <a:srgbClr val="D9D7E0"/>
                </a:solidFill>
                <a:latin typeface="Open Sauce"/>
                <a:ea typeface="Open Sauce"/>
                <a:cs typeface="Open Sauce"/>
                <a:sym typeface="Open Sauce"/>
              </a:rPr>
              <a:t>Respect, discipline, and good character.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5836" b="0"/>
          <a:stretch>
            <a:fillRect/>
          </a:stretch>
        </p:blipFill>
        <p:spPr>
          <a:xfrm flipH="false" flipV="false" rot="0">
            <a:off x="729809" y="1163760"/>
            <a:ext cx="4357819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194111" y="1028700"/>
            <a:ext cx="4627940" cy="82296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826900" y="1163760"/>
            <a:ext cx="462794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1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18288000" cy="4114800"/>
          </a:xfrm>
          <a:custGeom>
            <a:avLst/>
            <a:gdLst/>
            <a:ahLst/>
            <a:cxnLst/>
            <a:rect r="r" b="b" t="t" l="l"/>
            <a:pathLst>
              <a:path h="4114800" w="18288000">
                <a:moveTo>
                  <a:pt x="0" y="0"/>
                </a:moveTo>
                <a:lnTo>
                  <a:pt x="18288000" y="0"/>
                </a:lnTo>
                <a:lnTo>
                  <a:pt x="182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564003" y="4092489"/>
            <a:ext cx="10808086" cy="6194511"/>
          </a:xfrm>
          <a:custGeom>
            <a:avLst/>
            <a:gdLst/>
            <a:ahLst/>
            <a:cxnLst/>
            <a:rect r="r" b="b" t="t" l="l"/>
            <a:pathLst>
              <a:path h="6194511" w="10808086">
                <a:moveTo>
                  <a:pt x="10808085" y="0"/>
                </a:moveTo>
                <a:lnTo>
                  <a:pt x="0" y="0"/>
                </a:lnTo>
                <a:lnTo>
                  <a:pt x="0" y="6194511"/>
                </a:lnTo>
                <a:lnTo>
                  <a:pt x="10808085" y="6194511"/>
                </a:lnTo>
                <a:lnTo>
                  <a:pt x="1080808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44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5491" y="4092489"/>
            <a:ext cx="9291767" cy="6194511"/>
          </a:xfrm>
          <a:custGeom>
            <a:avLst/>
            <a:gdLst/>
            <a:ahLst/>
            <a:cxnLst/>
            <a:rect r="r" b="b" t="t" l="l"/>
            <a:pathLst>
              <a:path h="6194511" w="9291767">
                <a:moveTo>
                  <a:pt x="0" y="0"/>
                </a:moveTo>
                <a:lnTo>
                  <a:pt x="9291767" y="0"/>
                </a:lnTo>
                <a:lnTo>
                  <a:pt x="9291767" y="6194511"/>
                </a:lnTo>
                <a:lnTo>
                  <a:pt x="0" y="6194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3198" y="1857113"/>
            <a:ext cx="15636102" cy="237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18"/>
              </a:lnSpc>
            </a:pPr>
            <a:r>
              <a:rPr lang="en-US" sz="17518">
                <a:solidFill>
                  <a:srgbClr val="D9D7E0"/>
                </a:solidFill>
                <a:latin typeface="Bicubik"/>
                <a:ea typeface="Bicubik"/>
                <a:cs typeface="Bicubik"/>
                <a:sym typeface="Bicubik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DAGyTrOMF_U</dc:identifier>
  <dcterms:modified xsi:type="dcterms:W3CDTF">2011-08-01T06:04:30Z</dcterms:modified>
  <cp:revision>1</cp:revision>
  <dc:title>Red and Black Futuristic Electric Vehicles Presentation</dc:title>
</cp:coreProperties>
</file>